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7"/>
  </p:notesMasterIdLst>
  <p:sldIdLst>
    <p:sldId id="256" r:id="rId2"/>
    <p:sldId id="441" r:id="rId3"/>
    <p:sldId id="458" r:id="rId4"/>
    <p:sldId id="459" r:id="rId5"/>
    <p:sldId id="460" r:id="rId6"/>
    <p:sldId id="436" r:id="rId7"/>
    <p:sldId id="463" r:id="rId8"/>
    <p:sldId id="462" r:id="rId9"/>
    <p:sldId id="443" r:id="rId10"/>
    <p:sldId id="472" r:id="rId11"/>
    <p:sldId id="471" r:id="rId12"/>
    <p:sldId id="468" r:id="rId13"/>
    <p:sldId id="476" r:id="rId14"/>
    <p:sldId id="466" r:id="rId15"/>
    <p:sldId id="469" r:id="rId16"/>
  </p:sldIdLst>
  <p:sldSz cx="12192000" cy="6858000"/>
  <p:notesSz cx="6799263" cy="9929813"/>
  <p:embeddedFontLst>
    <p:embeddedFont>
      <p:font typeface="Adobe Arabic" panose="02040503050201020203" pitchFamily="18" charset="-7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2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3B1E3-8E26-4F3E-8B63-4B7998B2D906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2B0FF-09B4-4071-A806-3E1A23C0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2B0FF-09B4-4071-A806-3E1A23C09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6FA-C332-4187-8AB0-4B6A68AEADD4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0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CBF5-4739-4CFC-9995-B4800586FCB8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1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1A55-C296-4916-AAEB-9EABA3433150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3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6F79-E41F-48BF-BA44-F4217E759BD6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8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6E49-2141-4A81-ACC8-1511BB6CE2B4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8A4FE-A055-4EFE-A714-4ECBA2BD714D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9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568A-4C9E-40E8-AB46-29092F309927}" type="datetime1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5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BEA3-12AC-48B9-8967-1BD3673611E5}" type="datetime1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DE94-C8E0-4AD9-9094-465261A07669}" type="datetime1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59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C1A2-B3CB-4A23-A74B-5C017CAA8843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175D-CD3F-454E-8526-4698C62F5DE8}" type="datetime1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3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3FF2-EC82-40BA-A5A9-8CDE223EC121}" type="datetime1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digargoon.com         </a:t>
            </a:r>
            <a:r>
              <a:rPr lang="fa-IR"/>
              <a:t>فرشاد ضیغمی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1AA4-64E1-4C89-B8FB-43E1DF09AA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8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72836" y="761997"/>
            <a:ext cx="10379663" cy="445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fa-IR" sz="2800" dirty="0">
                <a:latin typeface="Adobe Arabic" panose="02040503050201020203" pitchFamily="18" charset="-78"/>
                <a:cs typeface="B Mitra" panose="00000400000000000000" pitchFamily="2" charset="-78"/>
              </a:rPr>
              <a:t>بسمه تعالی</a:t>
            </a:r>
          </a:p>
          <a:p>
            <a:pPr rtl="1">
              <a:lnSpc>
                <a:spcPct val="200000"/>
              </a:lnSpc>
            </a:pPr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نام کسب و کار</a:t>
            </a:r>
          </a:p>
          <a:p>
            <a:pPr rtl="1">
              <a:lnSpc>
                <a:spcPct val="200000"/>
              </a:lnSpc>
            </a:pPr>
            <a:r>
              <a:rPr lang="fa-IR" sz="2800" dirty="0">
                <a:latin typeface="Adobe Arabic" panose="02040503050201020203" pitchFamily="18" charset="-78"/>
                <a:cs typeface="B Mitra" panose="00000400000000000000" pitchFamily="2" charset="-78"/>
              </a:rPr>
              <a:t>شعار سازمان (تگ لاین)</a:t>
            </a:r>
          </a:p>
          <a:p>
            <a:pPr rtl="1">
              <a:lnSpc>
                <a:spcPct val="100000"/>
              </a:lnSpc>
            </a:pPr>
            <a:endParaRPr lang="en-US" sz="2400" dirty="0">
              <a:latin typeface="Adobe Arabic" panose="02040503050201020203" pitchFamily="18" charset="-78"/>
              <a:cs typeface="B Mitra" panose="00000400000000000000" pitchFamily="2" charset="-78"/>
            </a:endParaRPr>
          </a:p>
          <a:p>
            <a:pPr rtl="1">
              <a:lnSpc>
                <a:spcPct val="100000"/>
              </a:lnSpc>
            </a:pPr>
            <a:endParaRPr lang="fa-IR" sz="2400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9907-FB9B-9749-BCA3-CF684018D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658"/>
            <a:ext cx="10515600" cy="1325563"/>
          </a:xfrm>
        </p:spPr>
        <p:txBody>
          <a:bodyPr/>
          <a:lstStyle/>
          <a:p>
            <a:pPr algn="ctr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معرفی تیم و سوابق اجرائی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58210-92D2-CA4D-4502-BD471E0B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E29F4-CFAF-5490-5ECF-EF64167F1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D4BA-39DA-994E-0854-6266663FE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263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معرفی شرکت (سوابق شرکت) و ترکیب سهامداری</a:t>
            </a:r>
            <a:endParaRPr lang="en-US" b="1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600CA-6307-10F4-A8FC-C10D77275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1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5" y="948458"/>
            <a:ext cx="10708178" cy="1309255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وضعیت موجود شامل میزان فروش، تعداد کارکنان، وضعیت مالیاتی و ...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506CF-4A31-3BA2-4038-39408A956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686924"/>
            <a:ext cx="9961418" cy="2020765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برنامه مالی و اقتصادی، سرمایه مورد نیاز و پیش بینی بازدهی طرح</a:t>
            </a:r>
            <a:br>
              <a:rPr lang="en-US" dirty="0">
                <a:latin typeface="Adobe Arabic" panose="02040503050201020203" pitchFamily="18" charset="-78"/>
                <a:cs typeface="B Mitra" panose="00000400000000000000" pitchFamily="2" charset="-78"/>
              </a:rPr>
            </a:br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شامل: تفکیک سرمایه نقد و غیر نقد، سرمایه ثابت، سرمایه در گردش، تامین مالی مورد نیاز سالیانه، نرخ بازده داخلی، دوره بازگشت سرمایه 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F032B-BB4B-42E3-E175-9792B70AE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چشم انداز و جایگاه طرح در زنجیره ارزش بنیاد مستضعفان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14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57FCC6-5EBB-D0EB-7113-30BF9C6B7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تماس با ما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15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1BDA7-86FD-0631-31A8-FA217D343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3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معرفی کلی (ارائه آسانسوری)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r>
              <a:rPr lang="fa-IR" sz="3200" dirty="0">
                <a:solidFill>
                  <a:schemeClr val="bg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بیان چرایی</a:t>
            </a:r>
          </a:p>
          <a:p>
            <a:pPr marL="457200" lvl="1" indent="0" algn="r" rtl="1">
              <a:buNone/>
            </a:pPr>
            <a:r>
              <a:rPr lang="fa-IR" sz="3200" dirty="0">
                <a:solidFill>
                  <a:schemeClr val="bg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بیان چیستی</a:t>
            </a:r>
          </a:p>
          <a:p>
            <a:pPr marL="457200" lvl="1" indent="0" algn="r" rtl="1">
              <a:buNone/>
            </a:pPr>
            <a:r>
              <a:rPr lang="fa-IR" sz="3200" dirty="0">
                <a:solidFill>
                  <a:schemeClr val="bg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بیان چگونگی</a:t>
            </a: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8DE02-2FDE-C091-7DFF-D3FB33D43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مساله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C25BB-7320-6E5E-D21D-EE0B152AB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2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راه حل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EA8E01-7A02-09B0-8D66-FE209F904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محصول/</a:t>
            </a:r>
            <a:r>
              <a:rPr lang="en-US" dirty="0">
                <a:latin typeface="Adobe Arabic" panose="02040503050201020203" pitchFamily="18" charset="-78"/>
                <a:cs typeface="B Mitra" panose="00000400000000000000" pitchFamily="2" charset="-78"/>
              </a:rPr>
              <a:t> </a:t>
            </a:r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خدمات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A566D-CF34-C8B6-83B6-461169187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28754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6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223342-0C67-4E5F-B18C-8FB19C20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165" y="1189926"/>
            <a:ext cx="5951670" cy="863936"/>
          </a:xfrm>
        </p:spPr>
        <p:txBody>
          <a:bodyPr>
            <a:noAutofit/>
          </a:bodyPr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مدل کسب و کار و مدل درآمدی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3C7C6-33E5-6748-9CDE-C325BB70A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138C-AD16-D5A5-5B7B-3D67CB2E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174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اندازه بازار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6AC1E-F9B1-7989-9EDF-06A0DE6A8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1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36" y="945572"/>
            <a:ext cx="9961418" cy="1309255"/>
          </a:xfrm>
        </p:spPr>
        <p:txBody>
          <a:bodyPr/>
          <a:lstStyle/>
          <a:p>
            <a:pPr algn="ctr" rtl="1"/>
            <a:r>
              <a:rPr lang="fa-IR" dirty="0">
                <a:latin typeface="Adobe Arabic" panose="02040503050201020203" pitchFamily="18" charset="-78"/>
                <a:cs typeface="B Mitra" panose="00000400000000000000" pitchFamily="2" charset="-78"/>
              </a:rPr>
              <a:t>مزیت رقابتی و تحلیل رقبا</a:t>
            </a:r>
            <a:endParaRPr lang="en-US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62945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AD0D4-8E93-F381-285B-4349714C0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8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28754" y="6356350"/>
            <a:ext cx="2743200" cy="365125"/>
          </a:xfrm>
        </p:spPr>
        <p:txBody>
          <a:bodyPr/>
          <a:lstStyle/>
          <a:p>
            <a:pPr algn="ctr"/>
            <a:fld id="{DC5E1AA4-64E1-4C89-B8FB-43E1DF09AAF1}" type="slidenum">
              <a:rPr lang="en-GB" smtClean="0"/>
              <a:pPr algn="ctr"/>
              <a:t>9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32AFC2-2990-46E4-804A-6E52D8CCD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497" y="859577"/>
            <a:ext cx="5517714" cy="1856990"/>
          </a:xfrm>
        </p:spPr>
        <p:txBody>
          <a:bodyPr>
            <a:normAutofit/>
          </a:bodyPr>
          <a:lstStyle/>
          <a:p>
            <a:pPr algn="ctr" rtl="1"/>
            <a:r>
              <a:rPr lang="en-US" sz="4000" dirty="0" err="1">
                <a:latin typeface="Adobe Arabic" panose="02040503050201020203" pitchFamily="18" charset="-78"/>
                <a:cs typeface="B Mitra" panose="00000400000000000000" pitchFamily="2" charset="-78"/>
              </a:rPr>
              <a:t>Swot</a:t>
            </a:r>
            <a:br>
              <a:rPr lang="fa-IR" sz="4000" dirty="0">
                <a:latin typeface="Adobe Arabic" panose="02040503050201020203" pitchFamily="18" charset="-78"/>
                <a:cs typeface="B Mitra" panose="00000400000000000000" pitchFamily="2" charset="-78"/>
              </a:rPr>
            </a:br>
            <a:r>
              <a:rPr lang="fa-IR" sz="4000" dirty="0">
                <a:latin typeface="Adobe Arabic" panose="02040503050201020203" pitchFamily="18" charset="-78"/>
                <a:cs typeface="B Mitra" panose="00000400000000000000" pitchFamily="2" charset="-78"/>
              </a:rPr>
              <a:t>تحلیل نقاط قوت و ضعف </a:t>
            </a:r>
            <a:br>
              <a:rPr lang="fa-IR" sz="4000" dirty="0">
                <a:latin typeface="Adobe Arabic" panose="02040503050201020203" pitchFamily="18" charset="-78"/>
                <a:cs typeface="B Mitra" panose="00000400000000000000" pitchFamily="2" charset="-78"/>
              </a:rPr>
            </a:br>
            <a:r>
              <a:rPr lang="fa-IR" sz="4000" dirty="0">
                <a:latin typeface="Adobe Arabic" panose="02040503050201020203" pitchFamily="18" charset="-78"/>
                <a:cs typeface="B Mitra" panose="00000400000000000000" pitchFamily="2" charset="-78"/>
              </a:rPr>
              <a:t>فرصت ها و چالش های پیش رو</a:t>
            </a:r>
            <a:endParaRPr lang="en-US" sz="2800" dirty="0">
              <a:latin typeface="Adobe Arabic" panose="02040503050201020203" pitchFamily="18" charset="-78"/>
              <a:cs typeface="B Mitra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93D59-AA2A-E554-8535-A5463DB71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3" y="334068"/>
            <a:ext cx="734985" cy="855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8290-7AE2-6D8A-1635-57555644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3" y="2826327"/>
            <a:ext cx="8977745" cy="2961409"/>
          </a:xfrm>
        </p:spPr>
        <p:txBody>
          <a:bodyPr>
            <a:normAutofit/>
          </a:bodyPr>
          <a:lstStyle/>
          <a:p>
            <a:pPr marL="457200" lvl="1" indent="0" algn="r" rtl="1">
              <a:buNone/>
            </a:pPr>
            <a:endParaRPr lang="fa-IR" sz="2400" dirty="0">
              <a:solidFill>
                <a:schemeClr val="bg2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105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15896</TotalTime>
  <Words>157</Words>
  <Application>Microsoft Office PowerPoint</Application>
  <PresentationFormat>Widescreen</PresentationFormat>
  <Paragraphs>35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 Light</vt:lpstr>
      <vt:lpstr>Adobe Arabic</vt:lpstr>
      <vt:lpstr>Calibri</vt:lpstr>
      <vt:lpstr>Arial</vt:lpstr>
      <vt:lpstr>Office Theme</vt:lpstr>
      <vt:lpstr>PowerPoint Presentation</vt:lpstr>
      <vt:lpstr>معرفی کلی (ارائه آسانسوری)</vt:lpstr>
      <vt:lpstr>مساله</vt:lpstr>
      <vt:lpstr>راه حل</vt:lpstr>
      <vt:lpstr>محصول/ خدمات</vt:lpstr>
      <vt:lpstr>مدل کسب و کار و مدل درآمدی</vt:lpstr>
      <vt:lpstr>اندازه بازار</vt:lpstr>
      <vt:lpstr>مزیت رقابتی و تحلیل رقبا</vt:lpstr>
      <vt:lpstr>Swot تحلیل نقاط قوت و ضعف  فرصت ها و چالش های پیش رو</vt:lpstr>
      <vt:lpstr>معرفی تیم و سوابق اجرائی</vt:lpstr>
      <vt:lpstr>معرفی شرکت (سوابق شرکت) و ترکیب سهامداری</vt:lpstr>
      <vt:lpstr>وضعیت موجود شامل میزان فروش، تعداد کارکنان، وضعیت مالیاتی و ...</vt:lpstr>
      <vt:lpstr>برنامه مالی و اقتصادی، سرمایه مورد نیاز و پیش بینی بازدهی طرح شامل: تفکیک سرمایه نقد و غیر نقد، سرمایه ثابت، سرمایه در گردش، تامین مالی مورد نیاز سالیانه، نرخ بازده داخلی، دوره بازگشت سرمایه </vt:lpstr>
      <vt:lpstr>چشم انداز و جایگاه طرح در زنجیره ارزش بنیاد مستضعفان</vt:lpstr>
      <vt:lpstr>تماس با 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Design Services</dc:title>
  <dc:creator>Farshad Zeyghami</dc:creator>
  <cp:keywords>Design</cp:keywords>
  <cp:lastModifiedBy>Reza Nouralivand</cp:lastModifiedBy>
  <cp:revision>328</cp:revision>
  <cp:lastPrinted>2023-06-27T07:52:36Z</cp:lastPrinted>
  <dcterms:created xsi:type="dcterms:W3CDTF">2016-03-06T11:07:37Z</dcterms:created>
  <dcterms:modified xsi:type="dcterms:W3CDTF">2023-06-28T05:08:56Z</dcterms:modified>
</cp:coreProperties>
</file>